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76" r:id="rId2"/>
    <p:sldId id="361" r:id="rId3"/>
    <p:sldId id="362" r:id="rId4"/>
    <p:sldId id="364" r:id="rId5"/>
    <p:sldId id="379" r:id="rId6"/>
    <p:sldId id="380" r:id="rId7"/>
    <p:sldId id="370" r:id="rId8"/>
    <p:sldId id="371" r:id="rId9"/>
    <p:sldId id="365" r:id="rId10"/>
    <p:sldId id="288" r:id="rId11"/>
    <p:sldId id="366" r:id="rId12"/>
    <p:sldId id="290" r:id="rId13"/>
    <p:sldId id="368" r:id="rId14"/>
    <p:sldId id="382" r:id="rId15"/>
    <p:sldId id="381" r:id="rId16"/>
    <p:sldId id="270" r:id="rId17"/>
    <p:sldId id="271" r:id="rId18"/>
    <p:sldId id="272" r:id="rId19"/>
    <p:sldId id="304" r:id="rId20"/>
    <p:sldId id="305" r:id="rId21"/>
    <p:sldId id="306" r:id="rId22"/>
    <p:sldId id="273" r:id="rId23"/>
    <p:sldId id="284" r:id="rId24"/>
    <p:sldId id="383" r:id="rId25"/>
    <p:sldId id="286" r:id="rId2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3E4D8D3-D1BA-47B7-9B3E-7CD518F3DA96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040F144-52ED-4BF7-97FC-83A472EFAC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256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0AB98-7D32-40A6-8097-4D0CE8D3C7AE}" type="slidenum">
              <a:rPr lang="ar-EG" smtClean="0"/>
              <a:t>23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2693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87E5-5CA7-805A-0CA3-5AB8F0746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4007A-E979-39EA-FAD1-E6C779215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D90EB-350A-9D5B-6C8B-71F255A8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C217B-8FD9-2F26-4A5F-AC0EAAB6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A3DE-FC83-8CA5-A3DB-29C241F8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513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3FF0-9C61-6B3B-8470-BCF8F476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1A672-5745-AD6D-8192-D83EEC5F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E418-D171-15D8-C35B-F0B63BA3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5BBB-ECFF-91C3-FE96-A4947795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E7083-2680-9D95-90AF-9E496638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750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C8455-AF2C-0134-99AC-9797AE061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01F8-E5E0-F8B4-A461-00E4ABB09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A0E2-0A9F-8360-08C3-36F3BD4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F6580-6E12-F97C-D45A-52ED9D1B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7BF60-200A-0ECF-5921-473510BB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1366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DC08-702A-AF32-B0DA-875E46F3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E5FD-BC7F-53AF-422F-B2CEBCB23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6A9A-832E-BD47-FDB8-C3F44004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1B1BC-55C4-8B3A-A71C-5A2607B7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D365-E619-2672-F7AA-9176CEC3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6607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679A-55EF-338A-97B4-06A3F60C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57655-BDBC-A0DC-FC6B-9350A6CBA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A6A9-8CDD-BAEF-CCC0-1CFAAE46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F8C37-869A-2C4C-8278-CAC718C1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2BA9-479A-44C4-0BBC-AC88820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3332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289B-ABE0-8E87-3853-E3462DBC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2AB4-2127-6C8B-7326-37122BE04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673D3-06CC-B267-C4A5-97880CD9C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89B32-606F-A192-4795-97187DE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92F1B-0720-A9DC-DC5E-5093D356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67917-E135-232D-6910-F9133AB2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5446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A299-4DEE-AB10-EAB3-4F1C5F9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76092-F732-2F54-CE77-018BCC58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4AC9C-9370-3371-1FB8-64E20AD2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B5306-BF3E-BCE6-1306-19AC617A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980E3-E0AF-3C33-C569-8C686C24A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31A6E-E91D-5C8F-9CFB-2F517113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A654D-E6F0-D23E-08D7-2E181402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351D2-3C33-BF11-591D-AAD715B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401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7F89-9983-47CB-DE3D-DD8FA963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FCAA2-5CBF-4022-B5F3-49EB62B3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4BDBF-4B0F-15CC-567A-794E2534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C0C7A-3DCB-7FF2-0896-F208C98B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2933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47085-4F31-EB5E-7ED4-FAB928C9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8812C-A8B9-AB7C-FBA4-8A33A15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0B4A8-907B-1E93-4E23-668DF464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183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AC05-EBB5-D65E-B32F-D2E01843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9D35-B393-E030-CFF7-0740B0AD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A0BCE-3866-E428-9E9D-A06548A0B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7CAF5-4EB9-8860-FEB7-4AEED19D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10F6D-F1EC-4B82-4CA2-5B0D66DC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93730-5519-B3D8-0080-3FE060E9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9585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7339-21FC-A14B-C040-6CC76109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77210-F732-EE9D-ACAE-2E81F2A3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E7174-CBCF-293E-292B-C38385466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700A3-719A-0BD3-223E-453E853C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E6F3B-00DA-4EA5-7566-EB6F7CF2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FAC24-70DA-F8CE-6D58-7E45A87E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8560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38210-17A1-F122-39D3-3F35B3D6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429D2-927F-8459-F3B2-ACA85FC36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F2043-3825-2AA3-3F0F-CAACD0737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FCAAF8-81F3-4A80-AD3A-D6E5BD4B5A95}" type="datetimeFigureOut">
              <a:rPr lang="ar-EG" smtClean="0"/>
              <a:t>13/09/1445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C3555-0F73-6139-5BFF-B48035098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A7C6-98E7-7745-E36C-609D38479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11AE07-6CB7-4288-9A8F-5A41C3D0CAA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0821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1.png"/><Relationship Id="rId7" Type="http://schemas.openxmlformats.org/officeDocument/2006/relationships/image" Target="../media/image54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1.png"/><Relationship Id="rId5" Type="http://schemas.openxmlformats.org/officeDocument/2006/relationships/image" Target="../media/image520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47A92-3922-98EA-6F37-41EC3C6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9" y="1753788"/>
            <a:ext cx="4748917" cy="26129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Multi-class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D8115-B6E5-4765-F4F4-7F331FFA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6082"/>
            <a:ext cx="5103264" cy="29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1E967-C07E-CD94-2A97-A8CA28B1DAE9}"/>
              </a:ext>
            </a:extLst>
          </p:cNvPr>
          <p:cNvSpPr txBox="1"/>
          <p:nvPr/>
        </p:nvSpPr>
        <p:spPr>
          <a:xfrm>
            <a:off x="537329" y="377072"/>
            <a:ext cx="701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So, we will choose one class to be our pivot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6FD63-DFC3-3DBF-DA6C-D5D09DC4930B}"/>
                  </a:ext>
                </a:extLst>
              </p:cNvPr>
              <p:cNvSpPr txBox="1"/>
              <p:nvPr/>
            </p:nvSpPr>
            <p:spPr>
              <a:xfrm>
                <a:off x="-949751" y="1175158"/>
                <a:ext cx="609442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𝒈𝒓𝒆𝒆𝒏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𝒃𝒍𝒖𝒆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𝒈𝒓𝒆𝒆𝒏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6FD63-DFC3-3DBF-DA6C-D5D09DC4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9751" y="1175158"/>
                <a:ext cx="6094428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070C6-B9A8-ACF3-1DB9-8F6B9C4CC6D3}"/>
                  </a:ext>
                </a:extLst>
              </p:cNvPr>
              <p:cNvSpPr txBox="1"/>
              <p:nvPr/>
            </p:nvSpPr>
            <p:spPr>
              <a:xfrm>
                <a:off x="4639808" y="1212180"/>
                <a:ext cx="336617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𝒓𝒆𝒅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𝒃𝒍𝒖𝒆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𝒓𝒆𝒅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070C6-B9A8-ACF3-1DB9-8F6B9C4CC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808" y="1212180"/>
                <a:ext cx="3366170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17D4D3-760D-7BA5-8976-5EC39E7FA260}"/>
                  </a:ext>
                </a:extLst>
              </p:cNvPr>
              <p:cNvSpPr txBox="1"/>
              <p:nvPr/>
            </p:nvSpPr>
            <p:spPr>
              <a:xfrm>
                <a:off x="218548" y="2496250"/>
                <a:ext cx="4209166" cy="657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𝒈𝒓𝒆𝒆𝒏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𝒈𝒓𝒆𝒆𝒏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17D4D3-760D-7BA5-8976-5EC39E7FA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48" y="2496250"/>
                <a:ext cx="4209166" cy="657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76B761-388D-B1A4-E116-2F3869E7CB38}"/>
                  </a:ext>
                </a:extLst>
              </p:cNvPr>
              <p:cNvSpPr txBox="1"/>
              <p:nvPr/>
            </p:nvSpPr>
            <p:spPr>
              <a:xfrm>
                <a:off x="4518072" y="2450732"/>
                <a:ext cx="3826076" cy="615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𝒓𝒆𝒅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𝒓𝒆𝒅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76B761-388D-B1A4-E116-2F3869E7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072" y="2450732"/>
                <a:ext cx="3826076" cy="615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239D2-ED9E-771E-2ECA-9611990FA57B}"/>
                  </a:ext>
                </a:extLst>
              </p:cNvPr>
              <p:cNvSpPr txBox="1"/>
              <p:nvPr/>
            </p:nvSpPr>
            <p:spPr>
              <a:xfrm>
                <a:off x="84585" y="4585270"/>
                <a:ext cx="7516103" cy="615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𝒃𝒍𝒖𝒆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𝒈𝒓𝒆𝒆𝒏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𝒃𝒍𝒖𝒆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𝒓𝒆𝒅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𝒃𝒍𝒖𝒆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F239D2-ED9E-771E-2ECA-9611990FA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" y="4585270"/>
                <a:ext cx="7516103" cy="615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AF8A46-ADB7-4FDE-1CE5-D7972C648ADA}"/>
                  </a:ext>
                </a:extLst>
              </p:cNvPr>
              <p:cNvSpPr txBox="1"/>
              <p:nvPr/>
            </p:nvSpPr>
            <p:spPr>
              <a:xfrm>
                <a:off x="218548" y="5462492"/>
                <a:ext cx="4758419" cy="1014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𝒈𝒓𝒆𝒆𝒏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𝒆𝒅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AF8A46-ADB7-4FDE-1CE5-D7972C648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48" y="5462492"/>
                <a:ext cx="4758419" cy="10149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0EECC1-FA95-6559-BFF0-C9150001929F}"/>
                  </a:ext>
                </a:extLst>
              </p:cNvPr>
              <p:cNvSpPr txBox="1"/>
              <p:nvPr/>
            </p:nvSpPr>
            <p:spPr>
              <a:xfrm>
                <a:off x="5905850" y="5260222"/>
                <a:ext cx="6067602" cy="1161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𝒃𝒍𝒖𝒆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𝒃𝒍𝒖𝒆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𝒈𝒓𝒆𝒆𝒏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𝒓𝒆𝒅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0EECC1-FA95-6559-BFF0-C9150001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850" y="5260222"/>
                <a:ext cx="6067602" cy="1161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471937-D1BD-0036-6A81-9770FAB38117}"/>
                  </a:ext>
                </a:extLst>
              </p:cNvPr>
              <p:cNvSpPr txBox="1"/>
              <p:nvPr/>
            </p:nvSpPr>
            <p:spPr>
              <a:xfrm>
                <a:off x="8763716" y="1016849"/>
                <a:ext cx="279841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𝒃𝒍𝒖𝒆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𝒃𝒍𝒖𝒆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𝒃𝒍𝒖𝒆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471937-D1BD-0036-6A81-9770FAB3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16" y="1016849"/>
                <a:ext cx="2798410" cy="1060483"/>
              </a:xfrm>
              <a:prstGeom prst="rect">
                <a:avLst/>
              </a:prstGeom>
              <a:blipFill>
                <a:blip r:embed="rId9"/>
                <a:stretch>
                  <a:fillRect r="-1546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7BF019-8F9B-4E2E-631E-3339CA3BF9C9}"/>
                  </a:ext>
                </a:extLst>
              </p:cNvPr>
              <p:cNvSpPr txBox="1"/>
              <p:nvPr/>
            </p:nvSpPr>
            <p:spPr>
              <a:xfrm>
                <a:off x="8785870" y="2496250"/>
                <a:ext cx="2005649" cy="55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7BF019-8F9B-4E2E-631E-3339CA3BF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870" y="2496250"/>
                <a:ext cx="2005649" cy="5575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10364-909C-3DE0-4BDF-D0EA6FE26533}"/>
                  </a:ext>
                </a:extLst>
              </p:cNvPr>
              <p:cNvSpPr/>
              <p:nvPr/>
            </p:nvSpPr>
            <p:spPr>
              <a:xfrm>
                <a:off x="84585" y="3569795"/>
                <a:ext cx="4713917" cy="7536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𝒈𝒓𝒆𝒆𝒏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𝒓𝒆𝒅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10364-909C-3DE0-4BDF-D0EA6FE26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" y="3569795"/>
                <a:ext cx="4713917" cy="7536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6650DE-2279-2898-9A59-4FCF2F32905C}"/>
              </a:ext>
            </a:extLst>
          </p:cNvPr>
          <p:cNvCxnSpPr/>
          <p:nvPr/>
        </p:nvCxnSpPr>
        <p:spPr>
          <a:xfrm>
            <a:off x="335560" y="3234484"/>
            <a:ext cx="3976381" cy="0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E1A1AD-567C-A31B-A22B-43DA3518E699}"/>
              </a:ext>
            </a:extLst>
          </p:cNvPr>
          <p:cNvCxnSpPr>
            <a:cxnSpLocks/>
          </p:cNvCxnSpPr>
          <p:nvPr/>
        </p:nvCxnSpPr>
        <p:spPr>
          <a:xfrm flipV="1">
            <a:off x="4639808" y="3196762"/>
            <a:ext cx="3515147" cy="37200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953E96-EF92-22D5-0AFE-02DDF924FAE4}"/>
              </a:ext>
            </a:extLst>
          </p:cNvPr>
          <p:cNvCxnSpPr>
            <a:cxnSpLocks/>
          </p:cNvCxnSpPr>
          <p:nvPr/>
        </p:nvCxnSpPr>
        <p:spPr>
          <a:xfrm>
            <a:off x="8817093" y="3233962"/>
            <a:ext cx="1974426" cy="0"/>
          </a:xfrm>
          <a:prstGeom prst="lin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FAB63F-BF9E-0524-5D37-1D75AB4FBE65}"/>
              </a:ext>
            </a:extLst>
          </p:cNvPr>
          <p:cNvCxnSpPr>
            <a:cxnSpLocks/>
          </p:cNvCxnSpPr>
          <p:nvPr/>
        </p:nvCxnSpPr>
        <p:spPr>
          <a:xfrm>
            <a:off x="6096000" y="6673029"/>
            <a:ext cx="5774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45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247FF6-6893-B8F5-E947-8C2CD12202BF}"/>
                  </a:ext>
                </a:extLst>
              </p:cNvPr>
              <p:cNvSpPr txBox="1"/>
              <p:nvPr/>
            </p:nvSpPr>
            <p:spPr>
              <a:xfrm>
                <a:off x="251671" y="1178080"/>
                <a:ext cx="6067602" cy="1161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𝒃𝒍𝒖𝒆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𝒃𝒍𝒖𝒆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𝒃𝒍𝒖𝒆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𝒈𝒓𝒆𝒆𝒏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𝒓𝒆𝒅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247FF6-6893-B8F5-E947-8C2CD122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1" y="1178080"/>
                <a:ext cx="6067602" cy="1161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469578-4EFD-7FBB-CB6F-9F107A192FB7}"/>
              </a:ext>
            </a:extLst>
          </p:cNvPr>
          <p:cNvCxnSpPr>
            <a:cxnSpLocks/>
          </p:cNvCxnSpPr>
          <p:nvPr/>
        </p:nvCxnSpPr>
        <p:spPr>
          <a:xfrm>
            <a:off x="398261" y="2446534"/>
            <a:ext cx="5774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366851-1F20-0949-DF1B-7DE63A337C2D}"/>
              </a:ext>
            </a:extLst>
          </p:cNvPr>
          <p:cNvSpPr txBox="1"/>
          <p:nvPr/>
        </p:nvSpPr>
        <p:spPr>
          <a:xfrm>
            <a:off x="4148617" y="60351"/>
            <a:ext cx="4341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/>
              <a:t>( </a:t>
            </a:r>
            <a:r>
              <a:rPr lang="en-US" sz="3600" b="1" i="1" dirty="0" err="1"/>
              <a:t>Softmax</a:t>
            </a:r>
            <a:r>
              <a:rPr lang="en-US" sz="3600" b="1" i="1" dirty="0"/>
              <a:t> function )</a:t>
            </a:r>
            <a:endParaRPr lang="ar-EG" sz="3600" b="1" i="1" dirty="0"/>
          </a:p>
        </p:txBody>
      </p:sp>
      <p:pic>
        <p:nvPicPr>
          <p:cNvPr id="11" name="Picture 10" descr="A picture containing font, handwriting, white, line&#10;&#10;Description automatically generated">
            <a:extLst>
              <a:ext uri="{FF2B5EF4-FFF2-40B4-BE49-F238E27FC236}">
                <a16:creationId xmlns:a16="http://schemas.microsoft.com/office/drawing/2014/main" id="{69EBE9C0-58ED-3483-C90C-1BE354F0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795" y="893696"/>
            <a:ext cx="4672667" cy="1993184"/>
          </a:xfrm>
          <a:prstGeom prst="rect">
            <a:avLst/>
          </a:prstGeom>
        </p:spPr>
      </p:pic>
      <p:pic>
        <p:nvPicPr>
          <p:cNvPr id="12" name="Picture 11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5640E596-A6E3-1CB3-EF6B-2DA34CA29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7153" r="13028" b="10983"/>
          <a:stretch/>
        </p:blipFill>
        <p:spPr>
          <a:xfrm>
            <a:off x="2773943" y="3260907"/>
            <a:ext cx="7326402" cy="344617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13C3C5-39E9-638E-2B78-5D2D34C7189A}"/>
              </a:ext>
            </a:extLst>
          </p:cNvPr>
          <p:cNvSpPr/>
          <p:nvPr/>
        </p:nvSpPr>
        <p:spPr>
          <a:xfrm>
            <a:off x="6276147" y="1613750"/>
            <a:ext cx="749851" cy="3828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250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A4DE9-31EC-B3F3-B12A-A5FF662D1562}"/>
                  </a:ext>
                </a:extLst>
              </p:cNvPr>
              <p:cNvSpPr txBox="1"/>
              <p:nvPr/>
            </p:nvSpPr>
            <p:spPr>
              <a:xfrm>
                <a:off x="5221831" y="1473955"/>
                <a:ext cx="484428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A4DE9-31EC-B3F3-B12A-A5FF662D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31" y="1473955"/>
                <a:ext cx="484428" cy="9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3AE7A2-3A3B-8B6E-433E-1B7066373FAB}"/>
              </a:ext>
            </a:extLst>
          </p:cNvPr>
          <p:cNvSpPr txBox="1"/>
          <p:nvPr/>
        </p:nvSpPr>
        <p:spPr>
          <a:xfrm>
            <a:off x="5335260" y="75583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3C4EF-3FE2-9C74-B9F9-E920E51A84C3}"/>
                  </a:ext>
                </a:extLst>
              </p:cNvPr>
              <p:cNvSpPr txBox="1"/>
              <p:nvPr/>
            </p:nvSpPr>
            <p:spPr>
              <a:xfrm>
                <a:off x="7071056" y="1473955"/>
                <a:ext cx="71686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3C4EF-3FE2-9C74-B9F9-E920E51A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56" y="1473955"/>
                <a:ext cx="71686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2FCEC16-1EA7-1250-A11A-3E5944E09816}"/>
              </a:ext>
            </a:extLst>
          </p:cNvPr>
          <p:cNvSpPr txBox="1"/>
          <p:nvPr/>
        </p:nvSpPr>
        <p:spPr>
          <a:xfrm>
            <a:off x="7184485" y="75583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FD14C6-A1A9-36C1-CEB4-1D5171B1B078}"/>
                  </a:ext>
                </a:extLst>
              </p:cNvPr>
              <p:cNvSpPr txBox="1"/>
              <p:nvPr/>
            </p:nvSpPr>
            <p:spPr>
              <a:xfrm>
                <a:off x="9388868" y="1527822"/>
                <a:ext cx="82426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FD14C6-A1A9-36C1-CEB4-1D5171B1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68" y="1527822"/>
                <a:ext cx="824264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B203DDB-F41D-E891-483E-EAAE8D7931B5}"/>
              </a:ext>
            </a:extLst>
          </p:cNvPr>
          <p:cNvSpPr txBox="1"/>
          <p:nvPr/>
        </p:nvSpPr>
        <p:spPr>
          <a:xfrm>
            <a:off x="9502297" y="80969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08750-A2F5-7417-80C1-261DF8C86410}"/>
                  </a:ext>
                </a:extLst>
              </p:cNvPr>
              <p:cNvSpPr txBox="1"/>
              <p:nvPr/>
            </p:nvSpPr>
            <p:spPr>
              <a:xfrm>
                <a:off x="11238093" y="1527822"/>
                <a:ext cx="71686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08750-A2F5-7417-80C1-261DF8C86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93" y="1527822"/>
                <a:ext cx="716863" cy="976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85D1EF-8E72-78DC-5C16-97985E27A3E8}"/>
              </a:ext>
            </a:extLst>
          </p:cNvPr>
          <p:cNvSpPr txBox="1"/>
          <p:nvPr/>
        </p:nvSpPr>
        <p:spPr>
          <a:xfrm>
            <a:off x="11351522" y="80969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99D20-D9B7-3EF6-700E-86037158C1E6}"/>
              </a:ext>
            </a:extLst>
          </p:cNvPr>
          <p:cNvSpPr txBox="1"/>
          <p:nvPr/>
        </p:nvSpPr>
        <p:spPr>
          <a:xfrm>
            <a:off x="988266" y="772998"/>
            <a:ext cx="100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75D27-4BA9-6C1E-7279-C9DAD3E09F6A}"/>
                  </a:ext>
                </a:extLst>
              </p:cNvPr>
              <p:cNvSpPr txBox="1"/>
              <p:nvPr/>
            </p:nvSpPr>
            <p:spPr>
              <a:xfrm>
                <a:off x="1271299" y="1689085"/>
                <a:ext cx="1543051" cy="815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75D27-4BA9-6C1E-7279-C9DAD3E0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99" y="1689085"/>
                <a:ext cx="1543051" cy="815351"/>
              </a:xfrm>
              <a:prstGeom prst="rect">
                <a:avLst/>
              </a:prstGeom>
              <a:blipFill>
                <a:blip r:embed="rId6"/>
                <a:stretch>
                  <a:fillRect t="-1493" b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82413-FD5F-A3AF-473C-A3F67959374B}"/>
                  </a:ext>
                </a:extLst>
              </p:cNvPr>
              <p:cNvSpPr txBox="1"/>
              <p:nvPr/>
            </p:nvSpPr>
            <p:spPr>
              <a:xfrm>
                <a:off x="912786" y="3196778"/>
                <a:ext cx="7996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Which means if we add constant to all score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𝑝𝑟𝑜𝑏𝑎𝑖𝑙𝑡𝑦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82413-FD5F-A3AF-473C-A3F67959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86" y="3196778"/>
                <a:ext cx="7996613" cy="276999"/>
              </a:xfrm>
              <a:prstGeom prst="rect">
                <a:avLst/>
              </a:prstGeom>
              <a:blipFill>
                <a:blip r:embed="rId7"/>
                <a:stretch>
                  <a:fillRect l="-1829" t="-28261" r="-3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3479BAC-F4BA-24CF-D050-DC24AA9453EB}"/>
              </a:ext>
            </a:extLst>
          </p:cNvPr>
          <p:cNvSpPr txBox="1"/>
          <p:nvPr/>
        </p:nvSpPr>
        <p:spPr>
          <a:xfrm>
            <a:off x="988266" y="375832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IDEA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DC616-57DA-5539-8976-46F05B76A4D3}"/>
                  </a:ext>
                </a:extLst>
              </p:cNvPr>
              <p:cNvSpPr txBox="1"/>
              <p:nvPr/>
            </p:nvSpPr>
            <p:spPr>
              <a:xfrm>
                <a:off x="1263342" y="5118407"/>
                <a:ext cx="7531866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DC616-57DA-5539-8976-46F05B76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42" y="5118407"/>
                <a:ext cx="7531866" cy="930768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78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250CB5-9DDC-48C3-9D2D-C15BFFF4F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8FEF35-B9B3-413E-A8C4-9FF5A15A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6770084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8A951-EED6-97BF-FBC7-64B9E2F0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402" y="2379830"/>
            <a:ext cx="5868072" cy="2528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Let’s derive the cost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ECB318-89A9-43A0-BC79-4B763473F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685" y="1371600"/>
            <a:ext cx="2704023" cy="4114800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4D39464-D45C-0919-BFC2-23370517F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99B879-76DB-8595-CD50-286DF32D9D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75" y="136525"/>
                <a:ext cx="10820400" cy="6597650"/>
              </a:xfrm>
              <a:prstGeom prst="rect">
                <a:avLst/>
              </a:prstGeom>
            </p:spPr>
            <p:txBody>
              <a:bodyPr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000" dirty="0"/>
                  <a:t>For samples labelled as 1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4000" dirty="0"/>
                  <a:t>For samples labelled as 0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/>
                  <a:t>  *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4000" dirty="0"/>
                </a:br>
                <a:br>
                  <a:rPr lang="en-US" sz="4000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(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*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) )</a:t>
                </a:r>
                <a:br>
                  <a:rPr lang="en-US" sz="4000" dirty="0"/>
                </a:br>
                <a:br>
                  <a:rPr lang="en-US" sz="4000" dirty="0"/>
                </a:br>
                <a:br>
                  <a:rPr lang="en-US" sz="4000" dirty="0"/>
                </a:b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</a:t>
                </a:r>
                <a:endParaRPr lang="ar-EG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99B879-76DB-8595-CD50-286DF32D9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136525"/>
                <a:ext cx="10820400" cy="6597650"/>
              </a:xfrm>
              <a:prstGeom prst="rect">
                <a:avLst/>
              </a:prstGeom>
              <a:blipFill>
                <a:blip r:embed="rId2"/>
                <a:stretch>
                  <a:fillRect l="-2197" t="-1385" b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9A05F-BF13-91BF-7DAF-B5EC31059845}"/>
              </a:ext>
            </a:extLst>
          </p:cNvPr>
          <p:cNvSpPr txBox="1"/>
          <p:nvPr/>
        </p:nvSpPr>
        <p:spPr>
          <a:xfrm>
            <a:off x="755846" y="2174667"/>
            <a:ext cx="253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samples labeled as 1: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6A8216-8086-AE10-0F96-019ABAD8AD36}"/>
                  </a:ext>
                </a:extLst>
              </p:cNvPr>
              <p:cNvSpPr txBox="1"/>
              <p:nvPr/>
            </p:nvSpPr>
            <p:spPr>
              <a:xfrm>
                <a:off x="2132158" y="2716612"/>
                <a:ext cx="128945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6A8216-8086-AE10-0F96-019ABAD8A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58" y="2716612"/>
                <a:ext cx="1289456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2E6C9F-8052-5C03-AA37-E4FBC5E71F48}"/>
                  </a:ext>
                </a:extLst>
              </p:cNvPr>
              <p:cNvSpPr txBox="1"/>
              <p:nvPr/>
            </p:nvSpPr>
            <p:spPr>
              <a:xfrm>
                <a:off x="1038651" y="2935389"/>
                <a:ext cx="1289456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2E6C9F-8052-5C03-AA37-E4FBC5E7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1" y="2935389"/>
                <a:ext cx="1289456" cy="318677"/>
              </a:xfrm>
              <a:prstGeom prst="rect">
                <a:avLst/>
              </a:prstGeom>
              <a:blipFill>
                <a:blip r:embed="rId3"/>
                <a:stretch>
                  <a:fillRect t="-1730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B2F945-B0B0-2F8C-5AB1-65F1BF1121F5}"/>
              </a:ext>
            </a:extLst>
          </p:cNvPr>
          <p:cNvSpPr txBox="1"/>
          <p:nvPr/>
        </p:nvSpPr>
        <p:spPr>
          <a:xfrm>
            <a:off x="755846" y="406489"/>
            <a:ext cx="253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samples labeled as 0: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76D40B-1F44-57EE-C69A-CEBC79461448}"/>
                  </a:ext>
                </a:extLst>
              </p:cNvPr>
              <p:cNvSpPr txBox="1"/>
              <p:nvPr/>
            </p:nvSpPr>
            <p:spPr>
              <a:xfrm>
                <a:off x="1038651" y="1167211"/>
                <a:ext cx="1289456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76D40B-1F44-57EE-C69A-CEBC7946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1" y="1167211"/>
                <a:ext cx="1289456" cy="318677"/>
              </a:xfrm>
              <a:prstGeom prst="rect">
                <a:avLst/>
              </a:prstGeom>
              <a:blipFill>
                <a:blip r:embed="rId4"/>
                <a:stretch>
                  <a:fillRect t="-16981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EE5902-E68B-49D7-1574-D25E65F32976}"/>
              </a:ext>
            </a:extLst>
          </p:cNvPr>
          <p:cNvSpPr txBox="1"/>
          <p:nvPr/>
        </p:nvSpPr>
        <p:spPr>
          <a:xfrm>
            <a:off x="746100" y="3757170"/>
            <a:ext cx="252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samples labeled as k: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5A2A2-9FDB-EF0B-5BCD-3A7CEEB54328}"/>
                  </a:ext>
                </a:extLst>
              </p:cNvPr>
              <p:cNvSpPr txBox="1"/>
              <p:nvPr/>
            </p:nvSpPr>
            <p:spPr>
              <a:xfrm>
                <a:off x="2122412" y="4299115"/>
                <a:ext cx="129920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5A2A2-9FDB-EF0B-5BCD-3A7CEEB54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2" y="4299115"/>
                <a:ext cx="1299202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135BB1-0194-8682-8C79-06D92721E947}"/>
                  </a:ext>
                </a:extLst>
              </p:cNvPr>
              <p:cNvSpPr txBox="1"/>
              <p:nvPr/>
            </p:nvSpPr>
            <p:spPr>
              <a:xfrm>
                <a:off x="1028905" y="4517892"/>
                <a:ext cx="1289456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135BB1-0194-8682-8C79-06D92721E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05" y="4517892"/>
                <a:ext cx="1289456" cy="318677"/>
              </a:xfrm>
              <a:prstGeom prst="rect">
                <a:avLst/>
              </a:prstGeom>
              <a:blipFill>
                <a:blip r:embed="rId6"/>
                <a:stretch>
                  <a:fillRect t="-1730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1B568-513C-D4EA-72E7-E29C36718355}"/>
                  </a:ext>
                </a:extLst>
              </p:cNvPr>
              <p:cNvSpPr txBox="1"/>
              <p:nvPr/>
            </p:nvSpPr>
            <p:spPr>
              <a:xfrm>
                <a:off x="933782" y="5958416"/>
                <a:ext cx="1289456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1B568-513C-D4EA-72E7-E29C36718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82" y="5958416"/>
                <a:ext cx="1289456" cy="318677"/>
              </a:xfrm>
              <a:prstGeom prst="rect">
                <a:avLst/>
              </a:prstGeom>
              <a:blipFill>
                <a:blip r:embed="rId7"/>
                <a:stretch>
                  <a:fillRect t="-16981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4529E-B132-1932-332F-1CF369FC9DB8}"/>
                  </a:ext>
                </a:extLst>
              </p:cNvPr>
              <p:cNvSpPr txBox="1"/>
              <p:nvPr/>
            </p:nvSpPr>
            <p:spPr>
              <a:xfrm>
                <a:off x="1936943" y="5739639"/>
                <a:ext cx="150348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E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E4529E-B132-1932-332F-1CF369FC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43" y="5739639"/>
                <a:ext cx="1503489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C0C0CD-42FE-465A-5BCE-532439274BAF}"/>
                  </a:ext>
                </a:extLst>
              </p:cNvPr>
              <p:cNvSpPr txBox="1"/>
              <p:nvPr/>
            </p:nvSpPr>
            <p:spPr>
              <a:xfrm>
                <a:off x="3476122" y="5739639"/>
                <a:ext cx="15547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E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C0C0CD-42FE-465A-5BCE-532439274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22" y="5739639"/>
                <a:ext cx="1554785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E1208-2206-9C53-AA25-A725336C0DA1}"/>
                  </a:ext>
                </a:extLst>
              </p:cNvPr>
              <p:cNvSpPr txBox="1"/>
              <p:nvPr/>
            </p:nvSpPr>
            <p:spPr>
              <a:xfrm>
                <a:off x="5030907" y="5739637"/>
                <a:ext cx="129920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E1208-2206-9C53-AA25-A725336C0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07" y="5739637"/>
                <a:ext cx="1299202" cy="756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CEB47-A716-0F91-FA50-F655BD9C9E72}"/>
                  </a:ext>
                </a:extLst>
              </p:cNvPr>
              <p:cNvSpPr txBox="1"/>
              <p:nvPr/>
            </p:nvSpPr>
            <p:spPr>
              <a:xfrm>
                <a:off x="2219079" y="948432"/>
                <a:ext cx="128945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CEB47-A716-0F91-FA50-F655BD9C9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79" y="948432"/>
                <a:ext cx="1289456" cy="7562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90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C11B9F-7D5F-2C09-AE94-D6AD3131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63" y="401243"/>
            <a:ext cx="9662843" cy="283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77D3B4-1565-9E26-42D7-D421B752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7" y="3429000"/>
            <a:ext cx="10957849" cy="31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7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42714F4-EDB9-1DE5-A973-0843E888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4" y="409906"/>
            <a:ext cx="4576357" cy="390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9B84BCDC-1036-04AF-8D76-6FC926496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7" y="4904417"/>
            <a:ext cx="9554908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0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76AC-E015-1CE1-F6B0-A931D9A9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FD8E-2F92-3875-AA43-D92086C8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41AFD23-FB18-3D01-0BF6-A461A68D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 - Dog classification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at sitting on a white background&#10;&#10;Description automatically generated">
            <a:extLst>
              <a:ext uri="{FF2B5EF4-FFF2-40B4-BE49-F238E27FC236}">
                <a16:creationId xmlns:a16="http://schemas.microsoft.com/office/drawing/2014/main" id="{ECBB6662-6F5F-2939-E8C9-19236929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9034"/>
            <a:ext cx="1875682" cy="2813523"/>
          </a:xfrm>
          <a:prstGeom prst="rect">
            <a:avLst/>
          </a:prstGeom>
        </p:spPr>
      </p:pic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D6A710EB-5053-15A4-4843-9365512A2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83" y="2533263"/>
            <a:ext cx="2285069" cy="2285069"/>
          </a:xfrm>
          <a:prstGeom prst="rect">
            <a:avLst/>
          </a:prstGeom>
        </p:spPr>
      </p:pic>
      <p:pic>
        <p:nvPicPr>
          <p:cNvPr id="9" name="Picture 8" descr="A white kitten with blue eyes&#10;&#10;Description automatically generated">
            <a:extLst>
              <a:ext uri="{FF2B5EF4-FFF2-40B4-BE49-F238E27FC236}">
                <a16:creationId xmlns:a16="http://schemas.microsoft.com/office/drawing/2014/main" id="{43B35B39-D57C-E57F-B2F3-9A575D3E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90" y="2533263"/>
            <a:ext cx="2240515" cy="2353053"/>
          </a:xfrm>
          <a:prstGeom prst="rect">
            <a:avLst/>
          </a:prstGeom>
        </p:spPr>
      </p:pic>
      <p:pic>
        <p:nvPicPr>
          <p:cNvPr id="11" name="Picture 10" descr="A dog lying down with its tongue out&#10;&#10;Description automatically generated">
            <a:extLst>
              <a:ext uri="{FF2B5EF4-FFF2-40B4-BE49-F238E27FC236}">
                <a16:creationId xmlns:a16="http://schemas.microsoft.com/office/drawing/2014/main" id="{4CE5804D-7961-EB38-461C-E42BD6729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50" y="2631980"/>
            <a:ext cx="2936450" cy="2087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8EF014-AD22-E931-9370-127444790719}"/>
              </a:ext>
            </a:extLst>
          </p:cNvPr>
          <p:cNvSpPr txBox="1"/>
          <p:nvPr/>
        </p:nvSpPr>
        <p:spPr>
          <a:xfrm>
            <a:off x="1186977" y="5147920"/>
            <a:ext cx="766644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0</a:t>
            </a:r>
            <a:endParaRPr lang="ar-E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82DFE-4E90-5696-43F7-39BCF42EA45D}"/>
              </a:ext>
            </a:extLst>
          </p:cNvPr>
          <p:cNvSpPr txBox="1"/>
          <p:nvPr/>
        </p:nvSpPr>
        <p:spPr>
          <a:xfrm>
            <a:off x="6967437" y="5088402"/>
            <a:ext cx="604646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0</a:t>
            </a:r>
            <a:endParaRPr lang="ar-E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22C48E-92A6-A3DA-AA1C-72D3712F9E62}"/>
              </a:ext>
            </a:extLst>
          </p:cNvPr>
          <p:cNvSpPr txBox="1"/>
          <p:nvPr/>
        </p:nvSpPr>
        <p:spPr>
          <a:xfrm>
            <a:off x="4082206" y="5124278"/>
            <a:ext cx="604646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1</a:t>
            </a:r>
            <a:endParaRPr lang="ar-E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1A7CB6-BEC8-39B6-A9C5-F23929F95BB3}"/>
              </a:ext>
            </a:extLst>
          </p:cNvPr>
          <p:cNvSpPr txBox="1"/>
          <p:nvPr/>
        </p:nvSpPr>
        <p:spPr>
          <a:xfrm>
            <a:off x="9868066" y="5082557"/>
            <a:ext cx="701004" cy="67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=1</a:t>
            </a:r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823A-5796-3684-8EEF-C4298D6F25D8}"/>
              </a:ext>
            </a:extLst>
          </p:cNvPr>
          <p:cNvSpPr txBox="1">
            <a:spLocks/>
          </p:cNvSpPr>
          <p:nvPr/>
        </p:nvSpPr>
        <p:spPr>
          <a:xfrm>
            <a:off x="1879333" y="5958032"/>
            <a:ext cx="8339235" cy="81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can use also the </a:t>
            </a:r>
            <a:r>
              <a:rPr lang="en-US" b="1"/>
              <a:t>sigmoid function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01903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66488-DCCC-2293-FAFB-9532DB13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7D05-F5B2-C1A8-8DC7-2E5592E3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A572247-F88C-8330-5529-4C160CA9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78" y="100865"/>
            <a:ext cx="7941950" cy="5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114C39AF-A481-151B-58C2-6F48175CA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7" y="5474143"/>
            <a:ext cx="6961186" cy="12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0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ADF62C-6744-1EC4-7883-295D1400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1" y="400760"/>
            <a:ext cx="9950071" cy="32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0F2ABDA-606F-8539-C2B6-8F57CB11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" y="5423171"/>
            <a:ext cx="9125626" cy="11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font, white, handwriting&#10;&#10;Description automatically generated">
            <a:extLst>
              <a:ext uri="{FF2B5EF4-FFF2-40B4-BE49-F238E27FC236}">
                <a16:creationId xmlns:a16="http://schemas.microsoft.com/office/drawing/2014/main" id="{8C48C2DC-1ACE-DA34-4F44-05823F975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3679874"/>
            <a:ext cx="9211961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FE8BE-7A98-B72F-D803-512C8C3B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0DE9EC7-292B-BAAB-BE15-858C1133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4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EFCE325-3859-8F6C-FF5D-4909253B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4" y="216301"/>
            <a:ext cx="11428571" cy="64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6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DDBB3-9212-503E-9DA6-81633052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7B4093A-BF0B-16C3-00F1-55F8C331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?!</a:t>
            </a:r>
            <a:endParaRPr lang="en-US" sz="52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at sitting on a white background&#10;&#10;Description automatically generated">
            <a:extLst>
              <a:ext uri="{FF2B5EF4-FFF2-40B4-BE49-F238E27FC236}">
                <a16:creationId xmlns:a16="http://schemas.microsoft.com/office/drawing/2014/main" id="{08EC5588-4397-D96D-912C-5FF1ED75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" y="2219130"/>
            <a:ext cx="1751783" cy="2627675"/>
          </a:xfrm>
          <a:prstGeom prst="rect">
            <a:avLst/>
          </a:prstGeom>
        </p:spPr>
      </p:pic>
      <p:pic>
        <p:nvPicPr>
          <p:cNvPr id="7" name="Picture 6" descr="A dog with its tongue out&#10;&#10;Description automatically generated">
            <a:extLst>
              <a:ext uri="{FF2B5EF4-FFF2-40B4-BE49-F238E27FC236}">
                <a16:creationId xmlns:a16="http://schemas.microsoft.com/office/drawing/2014/main" id="{7ED4D7E9-3683-71EC-3240-1B22D3244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41" y="2704744"/>
            <a:ext cx="2044356" cy="2044356"/>
          </a:xfrm>
          <a:prstGeom prst="rect">
            <a:avLst/>
          </a:prstGeom>
        </p:spPr>
      </p:pic>
      <p:pic>
        <p:nvPicPr>
          <p:cNvPr id="9" name="Picture 8" descr="A white kitten with blue eyes&#10;&#10;Description automatically generated">
            <a:extLst>
              <a:ext uri="{FF2B5EF4-FFF2-40B4-BE49-F238E27FC236}">
                <a16:creationId xmlns:a16="http://schemas.microsoft.com/office/drawing/2014/main" id="{8662BC45-ACA7-FCB7-0C31-2D436E9C7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13" y="2679751"/>
            <a:ext cx="1937931" cy="2035271"/>
          </a:xfrm>
          <a:prstGeom prst="rect">
            <a:avLst/>
          </a:prstGeom>
        </p:spPr>
      </p:pic>
      <p:pic>
        <p:nvPicPr>
          <p:cNvPr id="11" name="Picture 10" descr="A dog lying down with its tongue out&#10;&#10;Description automatically generated">
            <a:extLst>
              <a:ext uri="{FF2B5EF4-FFF2-40B4-BE49-F238E27FC236}">
                <a16:creationId xmlns:a16="http://schemas.microsoft.com/office/drawing/2014/main" id="{E9E13A72-4FE1-F5FE-BB5A-A244BB50CD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r="7483"/>
          <a:stretch/>
        </p:blipFill>
        <p:spPr>
          <a:xfrm>
            <a:off x="9924372" y="2751912"/>
            <a:ext cx="2196004" cy="1890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4BD21-C3FF-AE2A-3ED8-6FFCE34F288A}"/>
              </a:ext>
            </a:extLst>
          </p:cNvPr>
          <p:cNvSpPr txBox="1"/>
          <p:nvPr/>
        </p:nvSpPr>
        <p:spPr>
          <a:xfrm>
            <a:off x="620352" y="4966593"/>
            <a:ext cx="832178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</a:t>
            </a:r>
          </a:p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0</a:t>
            </a:r>
            <a:endParaRPr lang="ar-EG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80FD7-5189-B829-14D8-FCAB35C998B2}"/>
              </a:ext>
            </a:extLst>
          </p:cNvPr>
          <p:cNvSpPr txBox="1"/>
          <p:nvPr/>
        </p:nvSpPr>
        <p:spPr>
          <a:xfrm>
            <a:off x="7042709" y="4978005"/>
            <a:ext cx="659416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</a:t>
            </a:r>
          </a:p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0</a:t>
            </a:r>
            <a:endParaRPr lang="ar-EG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9769E-1F3A-8F21-A314-22CF3CA8191F}"/>
              </a:ext>
            </a:extLst>
          </p:cNvPr>
          <p:cNvSpPr txBox="1"/>
          <p:nvPr/>
        </p:nvSpPr>
        <p:spPr>
          <a:xfrm>
            <a:off x="4801051" y="4966591"/>
            <a:ext cx="659417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</a:t>
            </a:r>
          </a:p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1</a:t>
            </a:r>
            <a:endParaRPr lang="ar-EG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6F114-6AE7-0E75-FD71-6CF9BD3C6A80}"/>
              </a:ext>
            </a:extLst>
          </p:cNvPr>
          <p:cNvSpPr txBox="1"/>
          <p:nvPr/>
        </p:nvSpPr>
        <p:spPr>
          <a:xfrm>
            <a:off x="10719207" y="4978004"/>
            <a:ext cx="606333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</a:t>
            </a:r>
          </a:p>
          <a:p>
            <a:pPr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=1</a:t>
            </a:r>
            <a:endParaRPr lang="ar-EG" sz="2400" dirty="0"/>
          </a:p>
        </p:txBody>
      </p:sp>
      <p:pic>
        <p:nvPicPr>
          <p:cNvPr id="4" name="Picture 3" descr="A close up of a baby chick&#10;&#10;Description automatically generated">
            <a:extLst>
              <a:ext uri="{FF2B5EF4-FFF2-40B4-BE49-F238E27FC236}">
                <a16:creationId xmlns:a16="http://schemas.microsoft.com/office/drawing/2014/main" id="{DAF992A1-7066-4CB8-1C80-C4585BA02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5" y="2713829"/>
            <a:ext cx="2044357" cy="2035271"/>
          </a:xfrm>
          <a:prstGeom prst="rect">
            <a:avLst/>
          </a:prstGeom>
        </p:spPr>
      </p:pic>
      <p:pic>
        <p:nvPicPr>
          <p:cNvPr id="6" name="Picture 5" descr="A close up of a baby chick&#10;&#10;Description automatically generated">
            <a:extLst>
              <a:ext uri="{FF2B5EF4-FFF2-40B4-BE49-F238E27FC236}">
                <a16:creationId xmlns:a16="http://schemas.microsoft.com/office/drawing/2014/main" id="{C2592D79-5CC5-6849-8459-054B83D09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33" y="2498828"/>
            <a:ext cx="1548864" cy="2216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CBE21-3062-5DD8-792C-79D8EDE340BE}"/>
              </a:ext>
            </a:extLst>
          </p:cNvPr>
          <p:cNvSpPr txBox="1"/>
          <p:nvPr/>
        </p:nvSpPr>
        <p:spPr>
          <a:xfrm>
            <a:off x="2227163" y="4966592"/>
            <a:ext cx="1647553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Baby chicken</a:t>
            </a:r>
          </a:p>
          <a:p>
            <a:pPr algn="ctr"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2</a:t>
            </a:r>
            <a:endParaRPr lang="ar-E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13E12-EE50-364D-93E8-E227CA70E877}"/>
              </a:ext>
            </a:extLst>
          </p:cNvPr>
          <p:cNvSpPr txBox="1"/>
          <p:nvPr/>
        </p:nvSpPr>
        <p:spPr>
          <a:xfrm>
            <a:off x="8377517" y="4966899"/>
            <a:ext cx="1511876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Baby chicken</a:t>
            </a:r>
          </a:p>
          <a:p>
            <a:pPr algn="ctr" defTabSz="715609">
              <a:spcAft>
                <a:spcPts val="516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2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8278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geometric shapes&#10;&#10;Description automatically generated with medium confidence">
            <a:extLst>
              <a:ext uri="{FF2B5EF4-FFF2-40B4-BE49-F238E27FC236}">
                <a16:creationId xmlns:a16="http://schemas.microsoft.com/office/drawing/2014/main" id="{3AC508A9-5840-E7B7-2C6F-E1FBC5A6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" y="973493"/>
            <a:ext cx="11732176" cy="54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blue text&#10;&#10;Description automatically generated">
            <a:extLst>
              <a:ext uri="{FF2B5EF4-FFF2-40B4-BE49-F238E27FC236}">
                <a16:creationId xmlns:a16="http://schemas.microsoft.com/office/drawing/2014/main" id="{62767157-887A-095F-A924-9F96B0AD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text on it&#10;&#10;Description automatically generated">
            <a:extLst>
              <a:ext uri="{FF2B5EF4-FFF2-40B4-BE49-F238E27FC236}">
                <a16:creationId xmlns:a16="http://schemas.microsoft.com/office/drawing/2014/main" id="{E357AF74-697B-AA4C-C463-ADDB6F368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7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958A5-0ED3-9D3C-A84A-F232D87E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E51D4A47-9947-F209-F4BD-0A585D2E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09" y="1469187"/>
            <a:ext cx="8498981" cy="5317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CBD2-A1A2-2CF5-816B-DEBEE20E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1" y="143624"/>
            <a:ext cx="1056380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One-vs-all  (one-vs-rest)</a:t>
            </a:r>
            <a:endParaRPr lang="ar-EG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FB7DF-57E5-7762-8364-F8C084AE654E}"/>
              </a:ext>
            </a:extLst>
          </p:cNvPr>
          <p:cNvSpPr/>
          <p:nvPr/>
        </p:nvSpPr>
        <p:spPr>
          <a:xfrm>
            <a:off x="1912184" y="1906480"/>
            <a:ext cx="3339324" cy="43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066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82CC-C080-9C87-C3A8-BFDC0F4F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0209-E965-46A5-EA45-BD3D393C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1" y="143624"/>
            <a:ext cx="1056380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One-vs-all  (one-vs-rest)</a:t>
            </a:r>
            <a:endParaRPr lang="ar-EG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C01EDE-5F02-D7E8-58A9-2D41C330C736}"/>
                  </a:ext>
                </a:extLst>
              </p:cNvPr>
              <p:cNvSpPr txBox="1"/>
              <p:nvPr/>
            </p:nvSpPr>
            <p:spPr>
              <a:xfrm>
                <a:off x="536896" y="1538571"/>
                <a:ext cx="257542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ar-EG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C01EDE-5F02-D7E8-58A9-2D41C330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" y="1538571"/>
                <a:ext cx="2575420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58901-22B7-590D-4F36-86805871DE22}"/>
                  </a:ext>
                </a:extLst>
              </p:cNvPr>
              <p:cNvSpPr txBox="1"/>
              <p:nvPr/>
            </p:nvSpPr>
            <p:spPr>
              <a:xfrm>
                <a:off x="5503179" y="1488200"/>
                <a:ext cx="2296486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ar-E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58901-22B7-590D-4F36-86805871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179" y="1488200"/>
                <a:ext cx="2296486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5A794-0B63-5942-07BB-A4D79FC8E3BF}"/>
                  </a:ext>
                </a:extLst>
              </p:cNvPr>
              <p:cNvSpPr txBox="1"/>
              <p:nvPr/>
            </p:nvSpPr>
            <p:spPr>
              <a:xfrm>
                <a:off x="385895" y="2845490"/>
                <a:ext cx="4039492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𝑔𝑟𝑒𝑒𝑛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𝑟𝑒𝑑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𝑏𝑙𝑢𝑒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5A794-0B63-5942-07BB-A4D79FC8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95" y="2845490"/>
                <a:ext cx="4039492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BBA99B-F984-E089-D903-731C75FB4E11}"/>
                  </a:ext>
                </a:extLst>
              </p:cNvPr>
              <p:cNvSpPr txBox="1"/>
              <p:nvPr/>
            </p:nvSpPr>
            <p:spPr>
              <a:xfrm>
                <a:off x="449115" y="4066164"/>
                <a:ext cx="3913052" cy="930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𝑔𝑟𝑒𝑒𝑛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𝑏𝑙𝑢𝑒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BBA99B-F984-E089-D903-731C75FB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15" y="4066164"/>
                <a:ext cx="3913052" cy="930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E100E6-EA08-88FC-E34D-D2D8CD521955}"/>
                  </a:ext>
                </a:extLst>
              </p:cNvPr>
              <p:cNvSpPr txBox="1"/>
              <p:nvPr/>
            </p:nvSpPr>
            <p:spPr>
              <a:xfrm>
                <a:off x="449115" y="5295173"/>
                <a:ext cx="4039492" cy="930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𝑏𝑙𝑢𝑒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𝑟𝑒𝑑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𝑔𝑟𝑒𝑒𝑛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E100E6-EA08-88FC-E34D-D2D8CD521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15" y="5295173"/>
                <a:ext cx="4039492" cy="930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D0FD061-6E68-DB8F-BC37-584DE0C76A89}"/>
              </a:ext>
            </a:extLst>
          </p:cNvPr>
          <p:cNvSpPr/>
          <p:nvPr/>
        </p:nvSpPr>
        <p:spPr>
          <a:xfrm>
            <a:off x="4756052" y="2627933"/>
            <a:ext cx="3043613" cy="43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067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7A65-2B1E-A2F8-F399-B1008A6F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99" y="4771268"/>
            <a:ext cx="10993700" cy="1874223"/>
          </a:xfrm>
        </p:spPr>
        <p:txBody>
          <a:bodyPr>
            <a:normAutofit fontScale="90000"/>
          </a:bodyPr>
          <a:lstStyle/>
          <a:p>
            <a:r>
              <a:rPr lang="en-US" dirty="0"/>
              <a:t>The output is </a:t>
            </a:r>
            <a:r>
              <a:rPr lang="en-US" u="sng" dirty="0"/>
              <a:t>not a probability distribution </a:t>
            </a:r>
            <a:r>
              <a:rPr lang="en-US" dirty="0"/>
              <a:t>because there no relationship between them (because the denominator is variable). </a:t>
            </a:r>
            <a:r>
              <a:rPr lang="en-US" b="1" i="1" dirty="0"/>
              <a:t>So we can’t apply sigmoid</a:t>
            </a:r>
            <a:endParaRPr lang="ar-EG" b="1" i="1" dirty="0"/>
          </a:p>
        </p:txBody>
      </p:sp>
      <p:pic>
        <p:nvPicPr>
          <p:cNvPr id="3" name="Picture 2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2FA8B8D4-8EF7-027E-CF34-0043A05B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5" y="212509"/>
            <a:ext cx="10517996" cy="42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317</Words>
  <Application>Microsoft Office PowerPoint</Application>
  <PresentationFormat>Widescreen</PresentationFormat>
  <Paragraphs>74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Office Theme</vt:lpstr>
      <vt:lpstr>Multi-class Classification</vt:lpstr>
      <vt:lpstr>Cat - Dog classification</vt:lpstr>
      <vt:lpstr>What about this ?!</vt:lpstr>
      <vt:lpstr>PowerPoint Presentation</vt:lpstr>
      <vt:lpstr>PowerPoint Presentation</vt:lpstr>
      <vt:lpstr>PowerPoint Presentation</vt:lpstr>
      <vt:lpstr>One-vs-all  (one-vs-rest)</vt:lpstr>
      <vt:lpstr>One-vs-all  (one-vs-rest)</vt:lpstr>
      <vt:lpstr>The output is not a probability distribution because there no relationship between them (because the denominator is variable). So we can’t apply sigmoid</vt:lpstr>
      <vt:lpstr>PowerPoint Presentation</vt:lpstr>
      <vt:lpstr>PowerPoint Presentation</vt:lpstr>
      <vt:lpstr>PowerPoint Presentation</vt:lpstr>
      <vt:lpstr>Let’s derive the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Classification</dc:title>
  <dc:creator>حسين عادل صبري عبدالرحمن</dc:creator>
  <cp:lastModifiedBy>Ahmed Rady</cp:lastModifiedBy>
  <cp:revision>11</cp:revision>
  <dcterms:created xsi:type="dcterms:W3CDTF">2024-03-02T22:57:34Z</dcterms:created>
  <dcterms:modified xsi:type="dcterms:W3CDTF">2024-03-22T16:10:29Z</dcterms:modified>
</cp:coreProperties>
</file>